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90" r:id="rId3"/>
  </p:sldMasterIdLst>
  <p:notesMasterIdLst>
    <p:notesMasterId r:id="rId7"/>
  </p:notesMasterIdLst>
  <p:sldIdLst>
    <p:sldId id="266" r:id="rId4"/>
    <p:sldId id="264" r:id="rId5"/>
    <p:sldId id="267" r:id="rId6"/>
  </p:sldIdLst>
  <p:sldSz cx="9180513" cy="687705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BBE0E3"/>
    <a:srgbClr val="FFFF00"/>
    <a:srgbClr val="06072E"/>
    <a:srgbClr val="006600"/>
    <a:srgbClr val="66FF3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20383" autoAdjust="0"/>
    <p:restoredTop sz="96610" autoAdjust="0"/>
  </p:normalViewPr>
  <p:slideViewPr>
    <p:cSldViewPr>
      <p:cViewPr>
        <p:scale>
          <a:sx n="75" d="100"/>
          <a:sy n="75" d="100"/>
        </p:scale>
        <p:origin x="-1470" y="-816"/>
      </p:cViewPr>
      <p:guideLst>
        <p:guide orient="horz" pos="2166"/>
        <p:guide pos="28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1413" y="685800"/>
            <a:ext cx="45751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3CF5301-759A-42F5-9A1C-6F5E62A91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D59492-42C0-43A1-B820-C1BBF4493996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91213" cy="687705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kumimoji="1"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kumimoji="1" lang="ru-RU" sz="2400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46488" y="4903788"/>
            <a:ext cx="4895850" cy="319087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5258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92650" y="2935288"/>
            <a:ext cx="4029075" cy="1827212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258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8975" y="993775"/>
            <a:ext cx="8261350" cy="1909763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65863"/>
            <a:ext cx="590550" cy="490537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BEA3F6D6-C50B-4A76-A7B5-853A6EA8F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F19A2-F933-4D89-82E5-C1631AB89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32588" y="763588"/>
            <a:ext cx="1989137" cy="5340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5175" y="763588"/>
            <a:ext cx="5815013" cy="5340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65081-2CF2-4F3B-A3C4-45FC8F523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175" y="763588"/>
            <a:ext cx="7956550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41375" y="2368550"/>
            <a:ext cx="7723188" cy="373538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433E5-55B2-4F99-B13C-70B19F7CA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175" y="763588"/>
            <a:ext cx="7956550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841375" y="2368550"/>
            <a:ext cx="7723188" cy="373538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6C023-A022-4E57-BA1F-C606B9EF6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30275"/>
            <a:ext cx="9028113" cy="4506913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23" y="0"/>
                </a:cxn>
                <a:cxn ang="0">
                  <a:pos x="4924" y="500"/>
                </a:cxn>
                <a:cxn ang="0">
                  <a:pos x="4424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23" y="0"/>
                  </a:lnTo>
                  <a:cubicBezTo>
                    <a:pt x="4700" y="0"/>
                    <a:pt x="4924" y="223"/>
                    <a:pt x="4924" y="500"/>
                  </a:cubicBezTo>
                  <a:cubicBezTo>
                    <a:pt x="4924" y="776"/>
                    <a:pt x="4700" y="999"/>
                    <a:pt x="4424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lIns="91751" tIns="45875" rIns="91751" bIns="45875"/>
            <a:lstStyle/>
            <a:p>
              <a:pPr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556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0188" y="1430338"/>
            <a:ext cx="8108950" cy="1614487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71563" y="3451225"/>
            <a:ext cx="6654800" cy="168116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8788" y="6265863"/>
            <a:ext cx="2143125" cy="4730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6900" y="6270625"/>
            <a:ext cx="2906713" cy="4587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78600" y="6265863"/>
            <a:ext cx="2143125" cy="4730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0392-8982-4669-91F6-D289CFAFD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DF465-BC68-4132-A67D-3E8DC4C07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88" y="4419600"/>
            <a:ext cx="7802562" cy="13652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5488" y="2914650"/>
            <a:ext cx="7802562" cy="1504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916BE-D963-4E6A-88BE-56E4C5DF0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2775" y="1604963"/>
            <a:ext cx="3900488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5663" y="1604963"/>
            <a:ext cx="3902075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F57EA-2850-4750-9516-4A4E121A6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62937" cy="11461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8788" y="1539875"/>
            <a:ext cx="4056062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8788" y="2181225"/>
            <a:ext cx="4056062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64075" y="1539875"/>
            <a:ext cx="40576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2181225"/>
            <a:ext cx="4057650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191EE-E423-4A64-BA87-71B4291E9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E366E-029D-412E-AF72-537255000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567C2-CCAB-48AE-89CF-4D44CF9BC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8B114-6A54-46AE-B29E-17760BC75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3050"/>
            <a:ext cx="3021012" cy="11668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9338" y="273050"/>
            <a:ext cx="5132387" cy="58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8788" y="1439863"/>
            <a:ext cx="3021012" cy="470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002B8-D0FD-475C-A245-B01B25407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25" y="4813300"/>
            <a:ext cx="5507038" cy="568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00225" y="614363"/>
            <a:ext cx="5507038" cy="4125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0225" y="5381625"/>
            <a:ext cx="5507038" cy="808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8BE53-FC0E-4BC4-B29B-E7ED96E19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2C26C-7395-482A-BD45-DE41D0145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5413" y="228600"/>
            <a:ext cx="2092325" cy="58086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27750" cy="58086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1AE61-ED83-43BF-9B92-93F469306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48625" cy="9175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12775" y="1604963"/>
            <a:ext cx="7954963" cy="44323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12303-075D-4050-B21F-F38317DE9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97925" cy="5959475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1751" tIns="45875" rIns="91751" bIns="45875" anchor="ctr"/>
              <a:lstStyle/>
              <a:p>
                <a:pPr algn="ctr" defTabSz="917575"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1751" tIns="45875" rIns="91751" bIns="45875" anchor="ctr"/>
              <a:lstStyle/>
              <a:p>
                <a:pPr algn="ctr" defTabSz="917575"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87"/>
              <a:chOff x="400" y="336"/>
              <a:chExt cx="5088" cy="187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87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1751" tIns="45875" rIns="91751" bIns="45875" anchor="ctr"/>
              <a:lstStyle/>
              <a:p>
                <a:pPr algn="ctr" defTabSz="917575"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1587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65338" y="1146175"/>
            <a:ext cx="6656387" cy="22161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87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6363" y="3973513"/>
            <a:ext cx="6886575" cy="1604962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5988" y="6269038"/>
            <a:ext cx="1912937" cy="4587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67088" y="6265863"/>
            <a:ext cx="2908300" cy="4587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E0DF1-64AF-4073-B435-C5482D284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0BB44-07F7-48F3-86B8-491AD7698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88" y="4419600"/>
            <a:ext cx="7802562" cy="13652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5488" y="2914650"/>
            <a:ext cx="7802562" cy="1504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23B12-EDB7-4ACA-BE73-936F29BB2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7575" y="1604963"/>
            <a:ext cx="3825875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95850" y="1604963"/>
            <a:ext cx="3825875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481C5-7D6C-4438-A3D9-E1D1CF3A1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88" y="4419600"/>
            <a:ext cx="7802562" cy="13652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5488" y="2914650"/>
            <a:ext cx="7802562" cy="1504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3BDA7-AB55-4EDB-9AE6-77601AB78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62937" cy="11461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8788" y="1539875"/>
            <a:ext cx="4056062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8788" y="2181225"/>
            <a:ext cx="4056062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64075" y="1539875"/>
            <a:ext cx="40576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2181225"/>
            <a:ext cx="4057650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717B0-E6B1-4631-825B-472EFEC1B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42A5D-BC8F-41A8-9EC1-70EB22F6E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41FD0-0473-4EAA-9DAB-79166423A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3050"/>
            <a:ext cx="3021012" cy="11668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9338" y="273050"/>
            <a:ext cx="5132387" cy="58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8788" y="1439863"/>
            <a:ext cx="3021012" cy="470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DFCFB-A742-4AF7-826C-B84FF79A1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25" y="4813300"/>
            <a:ext cx="5507038" cy="568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00225" y="614363"/>
            <a:ext cx="5507038" cy="4125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0225" y="5381625"/>
            <a:ext cx="5507038" cy="808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53F5-4179-41C9-8736-A05279D93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B8910-228A-41EE-BB6D-379F55650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0688" y="277813"/>
            <a:ext cx="195103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7575" y="277813"/>
            <a:ext cx="570071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F1A4-018A-4763-891A-181971B97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575" y="277813"/>
            <a:ext cx="7804150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7575" y="1604963"/>
            <a:ext cx="7804150" cy="45434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3921D-0060-4D65-9FE4-CA41B78EF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575" y="277813"/>
            <a:ext cx="7804150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7575" y="1604963"/>
            <a:ext cx="7804150" cy="45434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D605F-AE33-4C0C-BF84-39E2A790E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41375" y="2368550"/>
            <a:ext cx="3784600" cy="3735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2368550"/>
            <a:ext cx="3786188" cy="3735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B2D34-147F-4E05-8F5A-2E05E0866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62937" cy="11461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8788" y="1539875"/>
            <a:ext cx="4056062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8788" y="2181225"/>
            <a:ext cx="4056062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64075" y="1539875"/>
            <a:ext cx="40576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2181225"/>
            <a:ext cx="4057650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02455-9E40-4401-AF1B-B3911B0D2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5BFC8-5521-4923-AC93-63B9B1B0A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665F2-E48C-4302-975F-44B686815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3050"/>
            <a:ext cx="3021012" cy="1166813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9338" y="273050"/>
            <a:ext cx="5132387" cy="58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8788" y="1439863"/>
            <a:ext cx="3021012" cy="470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74304-DBF6-4839-BB3F-A1B1AD59A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25" y="4813300"/>
            <a:ext cx="5507038" cy="5683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00225" y="614363"/>
            <a:ext cx="5507038" cy="4125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0225" y="5381625"/>
            <a:ext cx="5507038" cy="808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4180A-519B-443A-B2FF-AEA54844C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7650163" cy="6877050"/>
            <a:chOff x="0" y="0"/>
            <a:chExt cx="4800" cy="4320"/>
          </a:xfrm>
        </p:grpSpPr>
        <p:grpSp>
          <p:nvGrpSpPr>
            <p:cNvPr id="615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5155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155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615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5155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156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614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5175" y="763588"/>
            <a:ext cx="7956550" cy="1146175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1375" y="2368550"/>
            <a:ext cx="7723188" cy="373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15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47925" y="6265863"/>
            <a:ext cx="21383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15013" y="6265863"/>
            <a:ext cx="2908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59513"/>
            <a:ext cx="5905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5ED56BDA-BC01-4F05-8D96-BF131463A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</p:sldLayoutIdLst>
  <p:txStyles>
    <p:titleStyle>
      <a:lvl1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defTabSz="917575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defTabSz="917575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defTabSz="917575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defTabSz="917575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4488" indent="-344488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6125" indent="-287338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6175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4963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63750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20950" indent="-228600" algn="l" defTabSz="917575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8150" indent="-228600" algn="l" defTabSz="917575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35350" indent="-228600" algn="l" defTabSz="917575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92550" indent="-228600" algn="l" defTabSz="917575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152400"/>
            <a:ext cx="8721725" cy="6113463"/>
            <a:chOff x="0" y="96"/>
            <a:chExt cx="5472" cy="3840"/>
          </a:xfrm>
        </p:grpSpPr>
        <p:sp>
          <p:nvSpPr>
            <p:cNvPr id="154627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54628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509" y="0"/>
                </a:cxn>
                <a:cxn ang="0">
                  <a:pos x="7010" y="500"/>
                </a:cxn>
                <a:cxn ang="0">
                  <a:pos x="651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509" y="0"/>
                  </a:lnTo>
                  <a:cubicBezTo>
                    <a:pt x="6786" y="0"/>
                    <a:pt x="7010" y="223"/>
                    <a:pt x="7010" y="500"/>
                  </a:cubicBezTo>
                  <a:cubicBezTo>
                    <a:pt x="7010" y="776"/>
                    <a:pt x="6786" y="999"/>
                    <a:pt x="651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lIns="91751" tIns="45875" rIns="91751" bIns="45875"/>
            <a:lstStyle/>
            <a:p>
              <a:pPr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54629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717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4862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2775" y="1604963"/>
            <a:ext cx="7954963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46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8788" y="6265863"/>
            <a:ext cx="2143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46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6900" y="6265863"/>
            <a:ext cx="2906713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46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78600" y="6265863"/>
            <a:ext cx="2143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  <a:cs typeface="+mn-cs"/>
              </a:defRPr>
            </a:lvl1pPr>
          </a:lstStyle>
          <a:p>
            <a:pPr>
              <a:defRPr/>
            </a:pPr>
            <a:fld id="{63B26D22-35B5-42B7-9926-AFB056864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  <p:sldLayoutId id="2147484121" r:id="rId12"/>
  </p:sldLayoutIdLst>
  <p:timing>
    <p:tnLst>
      <p:par>
        <p:cTn id="1" dur="indefinite" restart="never" nodeType="tmRoot"/>
      </p:par>
    </p:tnLst>
  </p:timing>
  <p:txStyles>
    <p:titleStyle>
      <a:lvl1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4488" indent="-344488" algn="l" defTabSz="91757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6125" indent="-287338" algn="l" defTabSz="91757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6175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4963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63750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20950" indent="-228600" algn="l" defTabSz="917575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8150" indent="-228600" algn="l" defTabSz="917575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35350" indent="-228600" algn="l" defTabSz="917575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92550" indent="-228600" algn="l" defTabSz="917575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8721725" cy="4891088"/>
            <a:chOff x="0" y="0"/>
            <a:chExt cx="5472" cy="3072"/>
          </a:xfrm>
        </p:grpSpPr>
        <p:sp>
          <p:nvSpPr>
            <p:cNvPr id="1576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820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577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1751" tIns="45875" rIns="91751" bIns="45875" anchor="ctr"/>
              <a:lstStyle/>
              <a:p>
                <a:pPr algn="ctr" defTabSz="917575"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577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819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7575" y="277813"/>
            <a:ext cx="78041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1604963"/>
            <a:ext cx="78041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77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7575" y="6269038"/>
            <a:ext cx="19891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7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5500" y="6265863"/>
            <a:ext cx="29845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7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8788" y="6265863"/>
            <a:ext cx="19129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A64081BA-D25D-4162-8E76-D8B85236F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7708" name="Line 12"/>
          <p:cNvSpPr>
            <a:spLocks noChangeShapeType="1"/>
          </p:cNvSpPr>
          <p:nvPr/>
        </p:nvSpPr>
        <p:spPr bwMode="auto">
          <a:xfrm>
            <a:off x="0" y="4891088"/>
            <a:ext cx="612775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  <p:sldLayoutId id="2147484133" r:id="rId13"/>
  </p:sldLayoutIdLst>
  <p:timing>
    <p:tnLst>
      <p:par>
        <p:cTn id="1" dur="indefinite" restart="never" nodeType="tmRoot"/>
      </p:par>
    </p:tnLst>
  </p:timing>
  <p:txStyles>
    <p:titleStyle>
      <a:lvl1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4488" indent="-344488" algn="l" defTabSz="91757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6125" indent="-287338" algn="l" defTabSz="91757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6175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4963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63750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20950" indent="-228600" algn="l" defTabSz="917575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8150" indent="-228600" algn="l" defTabSz="917575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35350" indent="-228600" algn="l" defTabSz="917575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92550" indent="-228600" algn="l" defTabSz="917575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2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3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5"/>
          <p:cNvSpPr>
            <a:spLocks noGrp="1" noChangeArrowheads="1"/>
          </p:cNvSpPr>
          <p:nvPr>
            <p:ph type="title"/>
          </p:nvPr>
        </p:nvSpPr>
        <p:spPr>
          <a:xfrm>
            <a:off x="325438" y="198438"/>
            <a:ext cx="8334375" cy="876300"/>
          </a:xfrm>
          <a:solidFill>
            <a:srgbClr val="66FF33"/>
          </a:solidFill>
        </p:spPr>
        <p:txBody>
          <a:bodyPr/>
          <a:lstStyle/>
          <a:p>
            <a:pPr algn="ctr" eaLnBrk="1" hangingPunct="1"/>
            <a:r>
              <a:rPr lang="ru-RU" sz="1900" smtClean="0">
                <a:solidFill>
                  <a:srgbClr val="06072E"/>
                </a:solidFill>
                <a:latin typeface="Times New Roman" pitchFamily="18" charset="0"/>
              </a:rPr>
              <a:t>СРАВНЕНИЕ ОБЪЕМОВ МЕЖБЮДЖЕТНЫХ ТРАНСФЕРТОВ 2020 И 20</a:t>
            </a:r>
            <a:r>
              <a:rPr lang="en-US" sz="1900" smtClean="0">
                <a:solidFill>
                  <a:srgbClr val="06072E"/>
                </a:solidFill>
                <a:latin typeface="Times New Roman" pitchFamily="18" charset="0"/>
              </a:rPr>
              <a:t>2</a:t>
            </a:r>
            <a:r>
              <a:rPr lang="ru-RU" sz="1900" smtClean="0">
                <a:solidFill>
                  <a:srgbClr val="06072E"/>
                </a:solidFill>
                <a:latin typeface="Times New Roman" pitchFamily="18" charset="0"/>
              </a:rPr>
              <a:t>1-2023 ГОДОВ</a:t>
            </a: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333375" y="1219200"/>
          <a:ext cx="4883150" cy="5626100"/>
        </p:xfrm>
        <a:graphic>
          <a:graphicData uri="http://schemas.openxmlformats.org/presentationml/2006/ole">
            <p:oleObj spid="_x0000_s3074" name="Worksheet" r:id="rId3" imgW="4886203" imgH="5629221" progId="Excel.Sheet.8">
              <p:embed/>
            </p:oleObj>
          </a:graphicData>
        </a:graphic>
      </p:graphicFrame>
      <p:graphicFrame>
        <p:nvGraphicFramePr>
          <p:cNvPr id="39003" name="Group 91"/>
          <p:cNvGraphicFramePr>
            <a:graphicFrameLocks noGrp="1"/>
          </p:cNvGraphicFramePr>
          <p:nvPr>
            <p:ph sz="half" idx="2"/>
          </p:nvPr>
        </p:nvGraphicFramePr>
        <p:xfrm>
          <a:off x="5240338" y="1141413"/>
          <a:ext cx="3470275" cy="5673137"/>
        </p:xfrm>
        <a:graphic>
          <a:graphicData uri="http://schemas.openxmlformats.org/drawingml/2006/table">
            <a:tbl>
              <a:tblPr/>
              <a:tblGrid>
                <a:gridCol w="1590675"/>
                <a:gridCol w="1879600"/>
              </a:tblGrid>
              <a:tr h="78422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Виды межбюджетных трансфертов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Определение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(от латинского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Subvenire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– приходить на помощь)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Предоставляются на финансирование «переданных» полномочий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Субсидия (от латинского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subsidium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– поддержка) 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Предоставляются на условиях долевого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софинансирования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расходов других бюджетов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Дотации (от латинского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Dotatio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– дар, пожертвование)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Предоставляютя без определения конкетной цели их использования</a:t>
                      </a:r>
                    </a:p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Предоставляются из бюджетов разного уровня в соответствии с нормативными актами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Grp="1" noChangeAspect="1"/>
          </p:cNvGraphicFramePr>
          <p:nvPr/>
        </p:nvGraphicFramePr>
        <p:xfrm>
          <a:off x="303976" y="1250950"/>
          <a:ext cx="4883150" cy="5626100"/>
        </p:xfrm>
        <a:graphic>
          <a:graphicData uri="http://schemas.openxmlformats.org/presentationml/2006/ole">
            <p:oleObj spid="_x0000_s3075" name="Worksheet" r:id="rId4" imgW="4886203" imgH="5629221" progId="Excel.Sheet.8">
              <p:embed/>
            </p:oleObj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>
          <a:xfrm>
            <a:off x="541338" y="0"/>
            <a:ext cx="8193087" cy="581025"/>
          </a:xfrm>
        </p:spPr>
        <p:txBody>
          <a:bodyPr/>
          <a:lstStyle/>
          <a:p>
            <a:pPr eaLnBrk="1" hangingPunct="1"/>
            <a:r>
              <a:rPr lang="ru-RU" sz="1400" smtClean="0">
                <a:latin typeface="Times New Roman" pitchFamily="18" charset="0"/>
              </a:rPr>
              <a:t>БЕЗВОЗМЕЗДНЫЕ ПОСТУПЛЕНИЯ ОТ ДРУГИХ БЮДЖЕТОВ БЮДЖЕТНОЙ СИСТЕМЫ РОССИЙСКОЙ ФЕДЕРАЦИИ</a:t>
            </a:r>
            <a:r>
              <a:rPr lang="ru-RU" sz="1400" b="0" smtClean="0">
                <a:latin typeface="Times New Roman" pitchFamily="18" charset="0"/>
              </a:rPr>
              <a:t> (млн.руб)</a:t>
            </a:r>
          </a:p>
        </p:txBody>
      </p:sp>
      <p:graphicFrame>
        <p:nvGraphicFramePr>
          <p:cNvPr id="31977" name="Group 233"/>
          <p:cNvGraphicFramePr>
            <a:graphicFrameLocks noGrp="1"/>
          </p:cNvGraphicFramePr>
          <p:nvPr>
            <p:ph idx="1"/>
          </p:nvPr>
        </p:nvGraphicFramePr>
        <p:xfrm>
          <a:off x="414338" y="581025"/>
          <a:ext cx="8567737" cy="6326422"/>
        </p:xfrm>
        <a:graphic>
          <a:graphicData uri="http://schemas.openxmlformats.org/drawingml/2006/table">
            <a:tbl>
              <a:tblPr/>
              <a:tblGrid>
                <a:gridCol w="4027487"/>
                <a:gridCol w="1244600"/>
                <a:gridCol w="950913"/>
                <a:gridCol w="806450"/>
                <a:gridCol w="804862"/>
                <a:gridCol w="733425"/>
              </a:tblGrid>
              <a:tr h="214314"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Показатели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2020г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2021г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Плановый период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1г к 2020г (%)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7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Межбюджетные трансферты, всего</a:t>
                      </a:r>
                    </a:p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 том числе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531,1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429,59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415,61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428,26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Дотации бюджетам городских округов на выравнивание бюджетной обеспеченности и по обеспечению сбалансированности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49,78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7781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Субсидии на  обеспечение жильем молодых семей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2,62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реализацию программ формирования современной городской среды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благоустройство дворовых территорий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28,48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17,31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25,68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25,68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60,8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1619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приобретение спортзала, спортинвентаря, ремонт зданий и благоустройство детских садов, капитальный ремонт школ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79,69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1619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оснащение детских школ искусств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муз.инструментами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8,19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1619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ремонт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автомоб.дорог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счет дорожного фонда ПК 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1619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субсидии бюджетам на реализацию мероприятий и на поддержку государственных программ Российской Федерации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0,29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,17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Всего субвенций бюджету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Дальнереченского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городского округа: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313,6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361,74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68,42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83,81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5796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на получение дошкольного образования в детских садах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77,9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102,18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106,27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112,55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31,2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на получение общего образования в муниципальных школах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149,86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151,18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159,93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169,22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на обеспечение обучающихся бесплатным горячим питанием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22,12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123,4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10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на обеспечение детей-сирот жилыми помещениями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29,83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32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субвенции на выполнение переданных полномочий Российской Федерации и субъектов Российской Федерации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33,89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37,08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30,92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30,74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109,4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32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Иные межбюджетные трансферты на выплату педагогам школ за классное руководство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6,05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307,4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4,76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200150" y="277813"/>
            <a:ext cx="7521575" cy="857250"/>
          </a:xfrm>
        </p:spPr>
        <p:txBody>
          <a:bodyPr/>
          <a:lstStyle/>
          <a:p>
            <a:pPr algn="ctr" eaLnBrk="1" hangingPunct="1"/>
            <a:r>
              <a:rPr lang="ru-RU" sz="1700" b="1" dirty="0" smtClean="0"/>
              <a:t>СТРУКТУРА СУБВЕНЦИЙ НА ВЫПОЛНЕНИЕ ПЕРЕДАВАЕМЫХ ПОЛНОМОЧИЙ В 20</a:t>
            </a:r>
            <a:r>
              <a:rPr lang="en-US" sz="1700" b="1" dirty="0" smtClean="0"/>
              <a:t>2</a:t>
            </a:r>
            <a:r>
              <a:rPr lang="ru-RU" sz="1700" b="1" dirty="0" smtClean="0"/>
              <a:t>1ГОДУ (361,74 млн.руб.)</a:t>
            </a:r>
          </a:p>
        </p:txBody>
      </p:sp>
      <p:graphicFrame>
        <p:nvGraphicFramePr>
          <p:cNvPr id="4098" name="Object 6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517525" y="1152525"/>
          <a:ext cx="8459788" cy="5354638"/>
        </p:xfrm>
        <a:graphic>
          <a:graphicData uri="http://schemas.openxmlformats.org/presentationml/2006/ole">
            <p:oleObj spid="_x0000_s4098" r:id="rId4" imgW="8461981" imgH="535275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3827</TotalTime>
  <Words>353</Words>
  <Application>Microsoft Office PowerPoint</Application>
  <PresentationFormat>Произвольный</PresentationFormat>
  <Paragraphs>118</Paragraphs>
  <Slides>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Капсулы</vt:lpstr>
      <vt:lpstr>Скругленный</vt:lpstr>
      <vt:lpstr>Слои</vt:lpstr>
      <vt:lpstr>Worksheet</vt:lpstr>
      <vt:lpstr>Лист Microsoft Office Excel 97-2003</vt:lpstr>
      <vt:lpstr>СРАВНЕНИЕ ОБЪЕМОВ МЕЖБЮДЖЕТНЫХ ТРАНСФЕРТОВ 2020 И 2021-2023 ГОДОВ</vt:lpstr>
      <vt:lpstr>БЕЗВОЗМЕЗДНЫЕ ПОСТУПЛЕНИЯ ОТ ДРУГИХ БЮДЖЕТОВ БЮДЖЕТНОЙ СИСТЕМЫ РОССИЙСКОЙ ФЕДЕРАЦИИ (млн.руб)</vt:lpstr>
      <vt:lpstr>СТРУКТУРА СУБВЕНЦИЙ НА ВЫПОЛНЕНИЕ ПЕРЕДАВАЕМЫХ ПОЛНОМОЧИЙ В 2021ГОДУ (361,74 млн.руб.)</vt:lpstr>
    </vt:vector>
  </TitlesOfParts>
  <Company>Gorfinotdel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собственных доходов на 2016 год бюджета Дальнереченского городского округа</dc:title>
  <dc:creator>user31</dc:creator>
  <cp:lastModifiedBy>Куранова</cp:lastModifiedBy>
  <cp:revision>280</cp:revision>
  <dcterms:created xsi:type="dcterms:W3CDTF">2016-06-17T02:42:24Z</dcterms:created>
  <dcterms:modified xsi:type="dcterms:W3CDTF">2021-01-29T06:01:07Z</dcterms:modified>
</cp:coreProperties>
</file>